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401" r:id="rId3"/>
    <p:sldId id="391" r:id="rId4"/>
    <p:sldId id="413" r:id="rId5"/>
    <p:sldId id="424" r:id="rId6"/>
    <p:sldId id="392" r:id="rId7"/>
    <p:sldId id="417" r:id="rId8"/>
    <p:sldId id="421" r:id="rId9"/>
    <p:sldId id="422" r:id="rId10"/>
  </p:sldIdLst>
  <p:sldSz cx="12188825" cy="6858000"/>
  <p:notesSz cx="6797675" cy="9926638"/>
  <p:embeddedFontLst>
    <p:embeddedFont>
      <p:font typeface="AU Passata Light" panose="020B03030309020308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U Passata" panose="020B0503030502030804" pitchFamily="34" charset="0"/>
      <p:regular r:id="rId19"/>
      <p:bold r:id="rId20"/>
    </p:embeddedFont>
    <p:embeddedFont>
      <p:font typeface="AU Peto" panose="040C0B07020602020301" pitchFamily="82" charset="0"/>
      <p:regular r:id="rId21"/>
      <p:bold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3D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3457" autoAdjust="0"/>
  </p:normalViewPr>
  <p:slideViewPr>
    <p:cSldViewPr snapToObjects="1" showGuides="1">
      <p:cViewPr varScale="1">
        <p:scale>
          <a:sx n="120" d="100"/>
          <a:sy n="120" d="100"/>
        </p:scale>
        <p:origin x="14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03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84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51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" y="-38717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3 march </a:t>
            </a: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2020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Head of department, </a:t>
            </a: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Jørgen Eivind Olesen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31171352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 dirty="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15 January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Section Manager, 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Plantekongres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Jørgen Eivind Olesen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3379356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15 January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Section Manager, 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Plantekongres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Jørgen Eivind Olesen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093407152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dirty="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706250" y="5985512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3 march 2021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 dirty="0"/>
          </a:p>
          <a:p>
            <a:pPr lvl="1"/>
            <a:r>
              <a:rPr lang="en-GB" noProof="0" dirty="0"/>
              <a:t>Second level</a:t>
            </a:r>
            <a:endParaRPr lang="en-GB" dirty="0"/>
          </a:p>
          <a:p>
            <a:pPr lvl="2"/>
            <a:r>
              <a:rPr lang="en-GB" noProof="0" dirty="0"/>
              <a:t>Third level</a:t>
            </a:r>
            <a:endParaRPr lang="en-GB" dirty="0"/>
          </a:p>
          <a:p>
            <a:pPr lvl="3"/>
            <a:r>
              <a:rPr lang="en-GB" noProof="0" dirty="0"/>
              <a:t>Fourth level</a:t>
            </a:r>
            <a:endParaRPr lang="en-GB" dirty="0"/>
          </a:p>
          <a:p>
            <a:pPr lvl="4"/>
            <a:r>
              <a:rPr lang="en-GB" noProof="0" dirty="0"/>
              <a:t>Fifth level</a:t>
            </a:r>
            <a:endParaRPr lang="en-GB" dirty="0"/>
          </a:p>
          <a:p>
            <a:pPr lvl="5"/>
            <a:r>
              <a:rPr lang="en-GB" noProof="0" dirty="0"/>
              <a:t>6 level</a:t>
            </a:r>
            <a:endParaRPr lang="en-GB" dirty="0"/>
          </a:p>
          <a:p>
            <a:pPr lvl="6"/>
            <a:r>
              <a:rPr lang="en-GB" noProof="0" dirty="0"/>
              <a:t>7 level</a:t>
            </a:r>
            <a:endParaRPr lang="en-GB" dirty="0"/>
          </a:p>
          <a:p>
            <a:pPr lvl="7"/>
            <a:r>
              <a:rPr lang="en-GB" noProof="0" dirty="0"/>
              <a:t>8 level</a:t>
            </a:r>
            <a:endParaRPr lang="en-GB" dirty="0"/>
          </a:p>
          <a:p>
            <a:pPr lvl="8"/>
            <a:r>
              <a:rPr lang="en-GB" noProof="0" dirty="0"/>
              <a:t>9 level</a:t>
            </a:r>
            <a:endParaRPr lang="en-GB" dirty="0"/>
          </a:p>
        </p:txBody>
      </p:sp>
      <p:pic>
        <p:nvPicPr>
          <p:cNvPr id="813441590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Jørgen Eivind Olesen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Head of department, </a:t>
            </a: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Professor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02/02/2021</a:t>
            </a:fld>
            <a:r>
              <a:rPr lang="en-GB" dirty="0"/>
              <a:t>15/01/2019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3772" y="881079"/>
            <a:ext cx="11449272" cy="664797"/>
          </a:xfrm>
        </p:spPr>
        <p:txBody>
          <a:bodyPr/>
          <a:lstStyle/>
          <a:p>
            <a:r>
              <a:rPr lang="en-GB" sz="4800" cap="none" dirty="0" smtClean="0"/>
              <a:t>Status </a:t>
            </a:r>
            <a:r>
              <a:rPr lang="en-GB" sz="4800" cap="none" dirty="0" err="1" smtClean="0"/>
              <a:t>på</a:t>
            </a:r>
            <a:r>
              <a:rPr lang="en-GB" sz="4800" cap="none" dirty="0" smtClean="0"/>
              <a:t> </a:t>
            </a:r>
            <a:r>
              <a:rPr lang="en-GB" sz="4800" cap="none" dirty="0" err="1" smtClean="0"/>
              <a:t>landbrug</a:t>
            </a:r>
            <a:r>
              <a:rPr lang="en-GB" sz="4800" cap="none" dirty="0" smtClean="0"/>
              <a:t>, </a:t>
            </a:r>
            <a:r>
              <a:rPr lang="en-GB" sz="4800" cap="none" dirty="0" err="1" smtClean="0"/>
              <a:t>klima</a:t>
            </a:r>
            <a:r>
              <a:rPr lang="en-GB" sz="4800" cap="none" dirty="0" smtClean="0"/>
              <a:t> og </a:t>
            </a:r>
            <a:r>
              <a:rPr lang="en-GB" sz="4800" cap="none" dirty="0" err="1" smtClean="0"/>
              <a:t>vandmiljø</a:t>
            </a:r>
            <a:endParaRPr lang="en-GB" sz="4800" cap="none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405780" y="1916832"/>
            <a:ext cx="102203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3200" b="0" kern="0" cap="none" dirty="0" smtClean="0"/>
              <a:t>Professor Jørgen E. Olesen</a:t>
            </a:r>
            <a:endParaRPr lang="en-GB" sz="3200" b="0" kern="0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2492896"/>
            <a:ext cx="12186565" cy="3515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11250221" cy="752400"/>
          </a:xfrm>
        </p:spPr>
        <p:txBody>
          <a:bodyPr/>
          <a:lstStyle/>
          <a:p>
            <a:r>
              <a:rPr lang="en-US" sz="3200" b="0" cap="none" dirty="0" err="1" smtClean="0"/>
              <a:t>Bæredygtighedsudfordringer</a:t>
            </a:r>
            <a:r>
              <a:rPr lang="en-US" sz="3200" b="0" cap="none" dirty="0" smtClean="0"/>
              <a:t> – </a:t>
            </a:r>
            <a:r>
              <a:rPr lang="en-US" sz="3200" b="0" cap="none" dirty="0" err="1" smtClean="0"/>
              <a:t>landbrug</a:t>
            </a:r>
            <a:r>
              <a:rPr lang="en-US" sz="3200" b="0" cap="none" dirty="0" smtClean="0"/>
              <a:t>, </a:t>
            </a:r>
            <a:r>
              <a:rPr lang="en-US" sz="3200" b="0" cap="none" dirty="0" err="1" smtClean="0"/>
              <a:t>klima</a:t>
            </a:r>
            <a:r>
              <a:rPr lang="en-US" sz="3200" b="0" cap="none" dirty="0" smtClean="0"/>
              <a:t> og </a:t>
            </a:r>
            <a:r>
              <a:rPr lang="en-US" sz="3200" b="0" cap="none" dirty="0" err="1" smtClean="0"/>
              <a:t>vandmiljø</a:t>
            </a:r>
            <a:endParaRPr lang="da-DK" sz="3200" b="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788" y="1556792"/>
            <a:ext cx="5900100" cy="4525964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Øget global efterspørgsel efter fødevarer, bioenergi og biomaterialer</a:t>
            </a: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Landbrugets klimagasser (globalt 30%, DK 35%)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 smtClean="0"/>
              <a:t>Vandmiljø (kvælstof og fosfor, især kvælstof)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Biodiversitet (for små arealer med uberørt natur)</a:t>
            </a: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Tilpasning til klimaændringer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pic>
        <p:nvPicPr>
          <p:cNvPr id="19458" name="Picture 2" descr="Is Organic Farming the Solution to the Country's Economic Problem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562368"/>
            <a:ext cx="5693337" cy="38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11610261" cy="752400"/>
          </a:xfrm>
        </p:spPr>
        <p:txBody>
          <a:bodyPr/>
          <a:lstStyle/>
          <a:p>
            <a:r>
              <a:rPr lang="da-DK" sz="3200" b="0" cap="none" dirty="0" smtClean="0"/>
              <a:t>Næringsstofudledningen </a:t>
            </a:r>
            <a:r>
              <a:rPr lang="da-DK" sz="3200" b="0" cap="none" dirty="0" smtClean="0"/>
              <a:t>til vandmiljøet er stadig for højt</a:t>
            </a:r>
            <a:endParaRPr lang="da-DK" sz="3200" b="0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1844824"/>
            <a:ext cx="6194539" cy="315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90" y="1955738"/>
            <a:ext cx="5875243" cy="263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147" y="5211314"/>
            <a:ext cx="8849474" cy="7017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Næringsstofudledninger til vandmiljøet har stort set ikke ændret sig de seneste 15 år.</a:t>
            </a:r>
          </a:p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Opfyldelse af målsætningerne i Vandrammedirektivet kræver substantielle yderligere tiltag.</a:t>
            </a:r>
          </a:p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Der er store regionale variationer i sårbarhed, belastning og muligheder for yderligere reduktioner.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9017973" cy="752400"/>
          </a:xfrm>
        </p:spPr>
        <p:txBody>
          <a:bodyPr/>
          <a:lstStyle/>
          <a:p>
            <a:r>
              <a:rPr lang="da-DK" sz="3200" b="0" cap="none" dirty="0" smtClean="0"/>
              <a:t>Klimagasser </a:t>
            </a:r>
            <a:r>
              <a:rPr lang="da-DK" sz="3200" b="0" cap="none" dirty="0" smtClean="0"/>
              <a:t>fra dansk </a:t>
            </a:r>
            <a:r>
              <a:rPr lang="da-DK" sz="3200" b="0" cap="none" dirty="0" smtClean="0"/>
              <a:t>landbrug</a:t>
            </a:r>
            <a:endParaRPr lang="da-DK" sz="3200" b="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5780" y="1289165"/>
            <a:ext cx="7560840" cy="4525964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Landbrugets </a:t>
            </a:r>
            <a:r>
              <a:rPr lang="da-DK" b="1" dirty="0" smtClean="0"/>
              <a:t>udledninger (territorial basis)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Fordøjelse (CH</a:t>
            </a:r>
            <a:r>
              <a:rPr lang="da-DK" baseline="-25000" dirty="0" smtClean="0"/>
              <a:t>4</a:t>
            </a:r>
            <a:r>
              <a:rPr lang="da-DK" dirty="0" smtClean="0"/>
              <a:t> from drøvtygger, kvæg)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Husdyrgødning (primært CH</a:t>
            </a:r>
            <a:r>
              <a:rPr lang="da-DK" baseline="-25000" dirty="0" smtClean="0"/>
              <a:t>4</a:t>
            </a:r>
            <a:r>
              <a:rPr lang="da-DK" dirty="0" smtClean="0"/>
              <a:t> fra gylle)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Jord (N</a:t>
            </a:r>
            <a:r>
              <a:rPr lang="da-DK" baseline="-25000" dirty="0" smtClean="0"/>
              <a:t>2</a:t>
            </a:r>
            <a:r>
              <a:rPr lang="da-DK" dirty="0" smtClean="0"/>
              <a:t>O from gødninger, planterester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Energi (primært brændsler)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LULUCF (primært dyrkede tørvejorde)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b="1" dirty="0"/>
              <a:t>Landbrug + LULUCF</a:t>
            </a:r>
            <a:r>
              <a:rPr lang="da-DK" dirty="0"/>
              <a:t>: </a:t>
            </a:r>
            <a:r>
              <a:rPr lang="da-DK" dirty="0" smtClean="0"/>
              <a:t>17.5 mio. t CO</a:t>
            </a:r>
            <a:r>
              <a:rPr lang="da-DK" baseline="-25000" dirty="0" smtClean="0"/>
              <a:t>2</a:t>
            </a:r>
            <a:r>
              <a:rPr lang="da-DK" dirty="0" smtClean="0"/>
              <a:t>-ækv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Reduceret med ca. 15% siden 1990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70</a:t>
            </a:r>
            <a:r>
              <a:rPr lang="da-DK" dirty="0"/>
              <a:t>% reduktion kræver nok reduktion på ca. 10 </a:t>
            </a:r>
            <a:r>
              <a:rPr lang="da-DK" dirty="0" smtClean="0"/>
              <a:t>mio. t </a:t>
            </a:r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-ækv.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211024" y="975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749" y="764704"/>
            <a:ext cx="46929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12114317" cy="752400"/>
          </a:xfrm>
        </p:spPr>
        <p:txBody>
          <a:bodyPr/>
          <a:lstStyle/>
          <a:p>
            <a:r>
              <a:rPr lang="da-DK" sz="3200" b="0" cap="none" dirty="0" smtClean="0"/>
              <a:t>Hvordan løses klima- og vandmiljøudfordringerne?</a:t>
            </a:r>
            <a:endParaRPr lang="da-DK" sz="3200" b="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93812" y="1371600"/>
            <a:ext cx="11233248" cy="4525964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Ændret arealanvendelse</a:t>
            </a:r>
            <a:endParaRPr lang="da-DK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Udtagning af lavbundsjord (</a:t>
            </a:r>
            <a:r>
              <a:rPr lang="da-DK" dirty="0" err="1" smtClean="0"/>
              <a:t>retabling</a:t>
            </a:r>
            <a:r>
              <a:rPr lang="da-DK" dirty="0" smtClean="0"/>
              <a:t> af vådområder) – reduktion af CO</a:t>
            </a:r>
            <a:r>
              <a:rPr lang="da-DK" baseline="-25000" dirty="0" smtClean="0"/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Filtre i </a:t>
            </a:r>
            <a:r>
              <a:rPr lang="da-DK" dirty="0"/>
              <a:t>landskabet (fx minivådområder) </a:t>
            </a:r>
            <a:r>
              <a:rPr lang="da-DK" dirty="0" smtClean="0"/>
              <a:t>- </a:t>
            </a:r>
            <a:r>
              <a:rPr lang="da-DK" dirty="0" smtClean="0"/>
              <a:t>reduktion af udledninger af nitrat og fosfor</a:t>
            </a:r>
            <a:endParaRPr lang="da-DK" dirty="0" smtClean="0"/>
          </a:p>
          <a:p>
            <a:pPr>
              <a:buNone/>
            </a:pPr>
            <a:r>
              <a:rPr lang="da-DK" b="1" dirty="0" smtClean="0"/>
              <a:t>Cirkulær bioøkonomi</a:t>
            </a:r>
            <a:endParaRPr lang="da-DK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Grøn bioraffinering (fx baseret på græs) – reduktion af nitratudvaskning og CO</a:t>
            </a:r>
            <a:r>
              <a:rPr lang="da-DK" baseline="-25000" dirty="0" smtClean="0"/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Opgradering af husdyrgødning og affald (fx biogas) – reduktion af nitratudvaskning og metan</a:t>
            </a:r>
            <a:endParaRPr lang="da-DK" dirty="0" smtClean="0"/>
          </a:p>
          <a:p>
            <a:pPr>
              <a:buNone/>
            </a:pPr>
            <a:r>
              <a:rPr lang="da-DK" b="1" dirty="0" smtClean="0"/>
              <a:t>Teknologier</a:t>
            </a:r>
            <a:endParaRPr lang="da-DK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Nye dyrkningssystemer og gødningsformer  </a:t>
            </a:r>
            <a:r>
              <a:rPr lang="da-DK" dirty="0" smtClean="0"/>
              <a:t>- </a:t>
            </a:r>
            <a:r>
              <a:rPr lang="da-DK" dirty="0" smtClean="0"/>
              <a:t>lattergas og nitratudvaskning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Ændret fodring og </a:t>
            </a:r>
            <a:r>
              <a:rPr lang="da-DK" dirty="0" smtClean="0"/>
              <a:t>t</a:t>
            </a:r>
            <a:r>
              <a:rPr lang="da-DK" dirty="0" smtClean="0"/>
              <a:t>ilsætningsstoffer til kvæg - reduktion af metan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Nye strategier til håndtering af husdyrgødning – reduktion af ammoniak, metan og lattergas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Øget kulstoflagring i jorden, især gennem stabilt kulstof (biokoks) – kulstoflagring</a:t>
            </a:r>
          </a:p>
          <a:p>
            <a:pPr>
              <a:buNone/>
            </a:pPr>
            <a:r>
              <a:rPr lang="da-DK" b="1" dirty="0" smtClean="0"/>
              <a:t>Alt dette kræver en betydelig forsknings-, innovations- og udviklingsindsats</a:t>
            </a:r>
            <a:endParaRPr lang="da-DK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6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11610261" cy="752400"/>
          </a:xfrm>
        </p:spPr>
        <p:txBody>
          <a:bodyPr/>
          <a:lstStyle/>
          <a:p>
            <a:r>
              <a:rPr lang="da-DK" sz="3200" b="0" cap="none" dirty="0" smtClean="0"/>
              <a:t>Filtre i landskabet er afg</a:t>
            </a:r>
            <a:r>
              <a:rPr lang="da-DK" sz="3200" b="0" cap="none" dirty="0" smtClean="0"/>
              <a:t>ørende for beskyttelse af vandmiljøet</a:t>
            </a:r>
            <a:endParaRPr lang="da-DK" sz="3200" b="0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pic>
        <p:nvPicPr>
          <p:cNvPr id="6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995352"/>
            <a:ext cx="92678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6325255" cy="752400"/>
          </a:xfrm>
        </p:spPr>
        <p:txBody>
          <a:bodyPr/>
          <a:lstStyle/>
          <a:p>
            <a:r>
              <a:rPr lang="da-DK" sz="3200" b="0" cap="none" dirty="0" smtClean="0"/>
              <a:t>Cirkulær bioøkonomi</a:t>
            </a:r>
            <a:endParaRPr lang="da-DK" sz="3200" b="0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9796" y="1371600"/>
            <a:ext cx="5544616" cy="45259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Recirkulering af biomasse og næringsstoffer med opsamling af drivhusgasser (fx metan) muliggør</a:t>
            </a:r>
            <a:endParaRPr lang="da-DK" dirty="0"/>
          </a:p>
          <a:p>
            <a:pPr marL="889200" lvl="1" indent="-457200"/>
            <a:r>
              <a:rPr lang="da-DK" dirty="0" smtClean="0"/>
              <a:t>Lavere eksterne input</a:t>
            </a:r>
          </a:p>
          <a:p>
            <a:pPr marL="889200" lvl="1" indent="-457200"/>
            <a:r>
              <a:rPr lang="da-DK" dirty="0" smtClean="0"/>
              <a:t>Højere effektivitet i produktionen</a:t>
            </a:r>
          </a:p>
          <a:p>
            <a:pPr marL="889200" lvl="1" indent="-457200"/>
            <a:r>
              <a:rPr lang="da-DK" dirty="0" smtClean="0"/>
              <a:t>Lavere </a:t>
            </a:r>
            <a:r>
              <a:rPr lang="da-DK" dirty="0" smtClean="0"/>
              <a:t>udledning </a:t>
            </a:r>
            <a:r>
              <a:rPr lang="da-DK" dirty="0" smtClean="0"/>
              <a:t>gennem mindre spild</a:t>
            </a:r>
          </a:p>
          <a:p>
            <a:pPr marL="889200" lvl="1" indent="-457200"/>
            <a:r>
              <a:rPr lang="da-DK" dirty="0" smtClean="0"/>
              <a:t>Energiproduktion (primært biogas)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Nye bioraffineringsteknologier muliggør</a:t>
            </a:r>
          </a:p>
          <a:p>
            <a:pPr marL="889200" lvl="1" indent="-457200"/>
            <a:r>
              <a:rPr lang="da-DK" dirty="0" smtClean="0"/>
              <a:t>Dyrkning af høj-produktive afgrøder med lav miljø- og klimapåvirkning som biomasse til bioraffinering</a:t>
            </a:r>
          </a:p>
          <a:p>
            <a:pPr marL="889200" lvl="1" indent="-457200"/>
            <a:r>
              <a:rPr lang="da-DK" dirty="0" smtClean="0"/>
              <a:t>Erstatning for traditionelle foderafgrøder til husdyr, </a:t>
            </a:r>
            <a:r>
              <a:rPr lang="da-DK" dirty="0" err="1" smtClean="0"/>
              <a:t>ingridienser</a:t>
            </a:r>
            <a:r>
              <a:rPr lang="da-DK" dirty="0" smtClean="0"/>
              <a:t> </a:t>
            </a:r>
            <a:r>
              <a:rPr lang="da-DK" dirty="0" smtClean="0"/>
              <a:t>til fødevareindustri og til biomaterialer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38" y="1412776"/>
            <a:ext cx="5738877" cy="43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10242109" cy="752400"/>
          </a:xfrm>
        </p:spPr>
        <p:txBody>
          <a:bodyPr/>
          <a:lstStyle/>
          <a:p>
            <a:r>
              <a:rPr lang="da-DK" sz="3200" b="0" cap="none" dirty="0" smtClean="0"/>
              <a:t>Hvad kan der nås </a:t>
            </a:r>
            <a:r>
              <a:rPr lang="da-DK" sz="3200" b="0" cap="none" dirty="0" smtClean="0"/>
              <a:t>på klimamålsætninge</a:t>
            </a:r>
            <a:r>
              <a:rPr lang="da-DK" sz="3200" b="0" cap="none" dirty="0" smtClean="0"/>
              <a:t>n </a:t>
            </a:r>
            <a:r>
              <a:rPr lang="da-DK" sz="3200" b="0" cap="none" dirty="0" smtClean="0"/>
              <a:t>inden </a:t>
            </a:r>
            <a:r>
              <a:rPr lang="da-DK" sz="3200" b="0" cap="none" dirty="0" smtClean="0"/>
              <a:t>2030?</a:t>
            </a:r>
            <a:endParaRPr lang="da-DK" sz="3200" b="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6799" y="1371600"/>
            <a:ext cx="6137653" cy="4525964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Målsætning: 10 Mt CO</a:t>
            </a:r>
            <a:r>
              <a:rPr lang="da-DK" baseline="-25000" dirty="0" smtClean="0"/>
              <a:t>2</a:t>
            </a:r>
            <a:r>
              <a:rPr lang="da-DK" dirty="0" smtClean="0"/>
              <a:t> (kompatibel med 70%)</a:t>
            </a:r>
            <a:endParaRPr lang="da-DK" baseline="-25000" dirty="0" smtClean="0"/>
          </a:p>
          <a:p>
            <a:pPr>
              <a:buNone/>
            </a:pPr>
            <a:r>
              <a:rPr lang="da-DK" dirty="0" smtClean="0"/>
              <a:t>Potentiale (ambitiøst):</a:t>
            </a:r>
            <a:endParaRPr lang="da-DK" dirty="0"/>
          </a:p>
          <a:p>
            <a:pPr marL="889200" lvl="1" indent="-457200"/>
            <a:r>
              <a:rPr lang="da-DK" dirty="0" smtClean="0"/>
              <a:t>Metan og lattergas		</a:t>
            </a:r>
            <a:r>
              <a:rPr lang="da-DK" dirty="0"/>
              <a:t>2,2 Mt CO</a:t>
            </a:r>
            <a:r>
              <a:rPr lang="da-DK" baseline="-25000" dirty="0"/>
              <a:t>2</a:t>
            </a:r>
            <a:endParaRPr lang="da-DK" dirty="0" smtClean="0"/>
          </a:p>
          <a:p>
            <a:pPr marL="889200" lvl="1" indent="-457200"/>
            <a:r>
              <a:rPr lang="da-DK" dirty="0" smtClean="0"/>
              <a:t>Lavbundsjord (halvdelen)	2,2 </a:t>
            </a:r>
            <a:r>
              <a:rPr lang="da-DK" dirty="0"/>
              <a:t>Mt CO</a:t>
            </a:r>
            <a:r>
              <a:rPr lang="da-DK" baseline="-25000" dirty="0"/>
              <a:t>2</a:t>
            </a:r>
            <a:endParaRPr lang="da-DK" dirty="0"/>
          </a:p>
          <a:p>
            <a:pPr marL="889200" lvl="1" indent="-457200"/>
            <a:r>
              <a:rPr lang="da-DK" dirty="0" smtClean="0"/>
              <a:t>Energi (vedvarende</a:t>
            </a:r>
            <a:r>
              <a:rPr lang="da-DK" dirty="0" smtClean="0"/>
              <a:t>)		1,0 </a:t>
            </a:r>
            <a:r>
              <a:rPr lang="da-DK" dirty="0"/>
              <a:t>Mt CO</a:t>
            </a:r>
            <a:r>
              <a:rPr lang="da-DK" baseline="-25000" dirty="0"/>
              <a:t>2</a:t>
            </a:r>
            <a:endParaRPr lang="da-DK" dirty="0"/>
          </a:p>
          <a:p>
            <a:pPr marL="889200" lvl="1" indent="-457200"/>
            <a:r>
              <a:rPr lang="da-DK" dirty="0" smtClean="0"/>
              <a:t>Kulstoflagring mineraljord	2,0 Mt </a:t>
            </a:r>
            <a:r>
              <a:rPr lang="da-DK" dirty="0"/>
              <a:t>CO</a:t>
            </a:r>
            <a:r>
              <a:rPr lang="da-DK" baseline="-25000" dirty="0"/>
              <a:t>2</a:t>
            </a:r>
            <a:endParaRPr lang="da-DK" dirty="0"/>
          </a:p>
          <a:p>
            <a:pPr marL="889200" lvl="1" indent="-457200"/>
            <a:r>
              <a:rPr lang="da-DK" dirty="0" smtClean="0"/>
              <a:t>I </a:t>
            </a:r>
            <a:r>
              <a:rPr lang="da-DK" dirty="0" smtClean="0"/>
              <a:t>alt</a:t>
            </a:r>
            <a:r>
              <a:rPr lang="da-DK" dirty="0" smtClean="0"/>
              <a:t>				7,4 </a:t>
            </a:r>
            <a:r>
              <a:rPr lang="da-DK" dirty="0"/>
              <a:t>Mt CO</a:t>
            </a:r>
            <a:r>
              <a:rPr lang="da-DK" baseline="-25000" dirty="0"/>
              <a:t>2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Der er mange barrierer for at dette kan nås: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Teknologi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Økonomi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Miljø og sundhed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Regulering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54" y="1144160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9" y="230400"/>
            <a:ext cx="10386125" cy="752400"/>
          </a:xfrm>
        </p:spPr>
        <p:txBody>
          <a:bodyPr/>
          <a:lstStyle/>
          <a:p>
            <a:r>
              <a:rPr lang="da-DK" sz="3200" b="0" cap="none" dirty="0" smtClean="0"/>
              <a:t>Hvordan kommer vi i mål med et klimaneutralt </a:t>
            </a:r>
            <a:r>
              <a:rPr lang="da-DK" sz="3200" b="0" cap="none" dirty="0" smtClean="0"/>
              <a:t>landbrug</a:t>
            </a:r>
            <a:r>
              <a:rPr lang="da-DK" sz="3200" b="0" cap="none" dirty="0" smtClean="0"/>
              <a:t>? </a:t>
            </a:r>
            <a:endParaRPr lang="da-DK" sz="3200" b="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6799" y="1153304"/>
            <a:ext cx="6137653" cy="4525964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Reduktion af </a:t>
            </a:r>
            <a:r>
              <a:rPr lang="da-DK" dirty="0" smtClean="0"/>
              <a:t>landbrugets drivhusgasser er teknisk svært (mikroorganismer), men der flere muligheder for manipulation som kan </a:t>
            </a:r>
            <a:r>
              <a:rPr lang="da-DK" dirty="0" smtClean="0"/>
              <a:t>forbedres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Øge jordens kulstof i dyrkningssystemer</a:t>
            </a:r>
          </a:p>
          <a:p>
            <a:pPr marL="889200" lvl="1" indent="-457200"/>
            <a:r>
              <a:rPr lang="da-DK" dirty="0" smtClean="0"/>
              <a:t>Flerårige afgrøder (især græs)</a:t>
            </a:r>
            <a:endParaRPr lang="da-DK" dirty="0"/>
          </a:p>
          <a:p>
            <a:pPr marL="889200" lvl="1" indent="-457200"/>
            <a:r>
              <a:rPr lang="da-DK" dirty="0" err="1" smtClean="0"/>
              <a:t>Biokul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Behov </a:t>
            </a:r>
            <a:r>
              <a:rPr lang="da-DK" dirty="0" smtClean="0"/>
              <a:t>for nytænkning</a:t>
            </a:r>
          </a:p>
          <a:p>
            <a:pPr marL="889200" lvl="1" indent="-457200"/>
            <a:r>
              <a:rPr lang="da-DK" dirty="0" smtClean="0"/>
              <a:t>Nye landbrugssystemer (flerårige afgrøder, mere effektive dyr, kunstigt kød og mælk)</a:t>
            </a:r>
          </a:p>
          <a:p>
            <a:pPr marL="889200" lvl="1" indent="-457200"/>
            <a:r>
              <a:rPr lang="da-DK" dirty="0" smtClean="0"/>
              <a:t>Nye teknologier (mikroorganismer)</a:t>
            </a:r>
            <a:endParaRPr lang="da-DK" dirty="0"/>
          </a:p>
          <a:p>
            <a:pPr marL="889200" lvl="1" indent="-457200"/>
            <a:r>
              <a:rPr lang="da-DK" dirty="0" smtClean="0"/>
              <a:t>Nye </a:t>
            </a:r>
            <a:r>
              <a:rPr lang="da-DK" dirty="0" smtClean="0"/>
              <a:t>afgrødesorter med specifikke egenskaber</a:t>
            </a:r>
            <a:endParaRPr lang="da-DK" dirty="0" smtClean="0"/>
          </a:p>
          <a:p>
            <a:pPr marL="889200" lvl="1" indent="-457200"/>
            <a:r>
              <a:rPr lang="da-DK" dirty="0" smtClean="0"/>
              <a:t>Integrere cirkulære teknologier </a:t>
            </a:r>
            <a:r>
              <a:rPr lang="da-DK" dirty="0"/>
              <a:t>(</a:t>
            </a:r>
            <a:r>
              <a:rPr lang="da-DK" dirty="0" smtClean="0"/>
              <a:t>bioraffinering)</a:t>
            </a:r>
            <a:endParaRPr lang="da-DK" dirty="0"/>
          </a:p>
          <a:p>
            <a:pPr marL="889200" lvl="1" indent="-457200"/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D71E3D-28FA-4907-AD0A-8ECFCB796A77}" type="datetime1">
              <a:rPr lang="en-GB" smtClean="0"/>
              <a:t>02/02/2021</a:t>
            </a:fld>
            <a:r>
              <a:rPr lang="en-GB" smtClean="0"/>
              <a:t>15/01/2019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54" y="1144160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Custom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AU Passata Light</vt:lpstr>
      <vt:lpstr>Calibri</vt:lpstr>
      <vt:lpstr>AU Passata</vt:lpstr>
      <vt:lpstr>AU Peto</vt:lpstr>
      <vt:lpstr>Georgia</vt:lpstr>
      <vt:lpstr>Wingdings 3</vt:lpstr>
      <vt:lpstr>Arial</vt:lpstr>
      <vt:lpstr>AU 16:9</vt:lpstr>
      <vt:lpstr>Status på landbrug, klima og vandmiljø</vt:lpstr>
      <vt:lpstr>Bæredygtighedsudfordringer – landbrug, klima og vandmiljø</vt:lpstr>
      <vt:lpstr>Næringsstofudledningen til vandmiljøet er stadig for højt</vt:lpstr>
      <vt:lpstr>Klimagasser fra dansk landbrug</vt:lpstr>
      <vt:lpstr>Hvordan løses klima- og vandmiljøudfordringerne?</vt:lpstr>
      <vt:lpstr>Filtre i landskabet er afgørende for beskyttelse af vandmiljøet</vt:lpstr>
      <vt:lpstr>Cirkulær bioøkonomi</vt:lpstr>
      <vt:lpstr>Hvad kan der nås på klimamålsætningen inden 2030?</vt:lpstr>
      <vt:lpstr>Hvordan kommer vi i mål med et klimaneutralt landbrug?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2021-02-02T11:29:36Z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636294731546918589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1111</vt:lpwstr>
  </property>
  <property fmtid="{D5CDD505-2E9C-101B-9397-08002B2CF9AE}" pid="62" name="colorthemechange">
    <vt:lpwstr>True</vt:lpwstr>
  </property>
</Properties>
</file>